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38"/>
  </p:notesMasterIdLst>
  <p:sldIdLst>
    <p:sldId id="256" r:id="rId2"/>
    <p:sldId id="478" r:id="rId3"/>
    <p:sldId id="366" r:id="rId4"/>
    <p:sldId id="510" r:id="rId5"/>
    <p:sldId id="477" r:id="rId6"/>
    <p:sldId id="486" r:id="rId7"/>
    <p:sldId id="484" r:id="rId8"/>
    <p:sldId id="489" r:id="rId9"/>
    <p:sldId id="495" r:id="rId10"/>
    <p:sldId id="496" r:id="rId11"/>
    <p:sldId id="503" r:id="rId12"/>
    <p:sldId id="504" r:id="rId13"/>
    <p:sldId id="491" r:id="rId14"/>
    <p:sldId id="511" r:id="rId15"/>
    <p:sldId id="512" r:id="rId16"/>
    <p:sldId id="505" r:id="rId17"/>
    <p:sldId id="507" r:id="rId18"/>
    <p:sldId id="521" r:id="rId19"/>
    <p:sldId id="514" r:id="rId20"/>
    <p:sldId id="508" r:id="rId21"/>
    <p:sldId id="516" r:id="rId22"/>
    <p:sldId id="509" r:id="rId23"/>
    <p:sldId id="517" r:id="rId24"/>
    <p:sldId id="524" r:id="rId25"/>
    <p:sldId id="518" r:id="rId26"/>
    <p:sldId id="523" r:id="rId27"/>
    <p:sldId id="519" r:id="rId28"/>
    <p:sldId id="520" r:id="rId29"/>
    <p:sldId id="499" r:id="rId30"/>
    <p:sldId id="525" r:id="rId31"/>
    <p:sldId id="481" r:id="rId32"/>
    <p:sldId id="482" r:id="rId33"/>
    <p:sldId id="483" r:id="rId34"/>
    <p:sldId id="494" r:id="rId35"/>
    <p:sldId id="488" r:id="rId36"/>
    <p:sldId id="526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72"/>
    <p:restoredTop sz="68508"/>
  </p:normalViewPr>
  <p:slideViewPr>
    <p:cSldViewPr snapToObjects="1">
      <p:cViewPr varScale="1">
        <p:scale>
          <a:sx n="83" d="100"/>
          <a:sy n="83" d="100"/>
        </p:scale>
        <p:origin x="2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1CA27-6ED4-0E4E-8768-9D265E0D6DF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93F90-9E55-6943-9F7E-C1B3A0EC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72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460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907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6338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482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|Perm(</a:t>
            </a:r>
            <a:r>
              <a:rPr lang="en-US" dirty="0" err="1"/>
              <a:t>n,n</a:t>
            </a:r>
            <a:r>
              <a:rPr lang="en-US" dirty="0"/>
              <a:t>)| = 2^n !</a:t>
            </a:r>
          </a:p>
          <a:p>
            <a:endParaRPr lang="en-US" dirty="0"/>
          </a:p>
          <a:p>
            <a:r>
              <a:rPr lang="en-US" dirty="0"/>
              <a:t>|</a:t>
            </a:r>
            <a:r>
              <a:rPr lang="en-US" dirty="0" err="1"/>
              <a:t>Func</a:t>
            </a:r>
            <a:r>
              <a:rPr lang="en-US" dirty="0"/>
              <a:t>(</a:t>
            </a:r>
            <a:r>
              <a:rPr lang="en-US" dirty="0" err="1"/>
              <a:t>n,n</a:t>
            </a:r>
            <a:r>
              <a:rPr lang="en-US" dirty="0"/>
              <a:t>)| = 2^(n2^n)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4852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5833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implications? </a:t>
            </a:r>
          </a:p>
          <a:p>
            <a:endParaRPr lang="en-US" dirty="0"/>
          </a:p>
          <a:p>
            <a:r>
              <a:rPr lang="en-US" dirty="0"/>
              <a:t>Corollary 1:  Let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945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basic proof, and point out that it is flawed. </a:t>
            </a:r>
          </a:p>
          <a:p>
            <a:endParaRPr lang="en-US" dirty="0"/>
          </a:p>
          <a:p>
            <a:r>
              <a:rPr lang="en-US" dirty="0"/>
              <a:t>Let </a:t>
            </a:r>
            <a:r>
              <a:rPr lang="en-US" dirty="0" err="1"/>
              <a:t>Dist</a:t>
            </a:r>
            <a:r>
              <a:rPr lang="en-US" dirty="0"/>
              <a:t> be the event that there is no collision among outputs of \rho in game PRF0. Then:</a:t>
            </a:r>
          </a:p>
          <a:p>
            <a:endParaRPr lang="en-US" dirty="0"/>
          </a:p>
          <a:p>
            <a:r>
              <a:rPr lang="en-US" dirty="0" err="1"/>
              <a:t>Pr</a:t>
            </a:r>
            <a:r>
              <a:rPr lang="en-US" dirty="0"/>
              <a:t>[PRP0^advA =&gt; 1] = </a:t>
            </a:r>
            <a:r>
              <a:rPr lang="en-US" dirty="0" err="1"/>
              <a:t>Pr</a:t>
            </a:r>
            <a:r>
              <a:rPr lang="en-US" dirty="0"/>
              <a:t>[</a:t>
            </a:r>
            <a:r>
              <a:rPr lang="en-US" dirty="0" err="1"/>
              <a:t>PRF^advA</a:t>
            </a:r>
            <a:r>
              <a:rPr lang="en-US" dirty="0"/>
              <a:t> =&gt; 1 | </a:t>
            </a:r>
            <a:r>
              <a:rPr lang="en-US" dirty="0" err="1"/>
              <a:t>Dist</a:t>
            </a:r>
            <a:r>
              <a:rPr lang="en-US" dirty="0"/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25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5904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implications? </a:t>
            </a:r>
          </a:p>
          <a:p>
            <a:endParaRPr lang="en-US" dirty="0"/>
          </a:p>
          <a:p>
            <a:r>
              <a:rPr lang="en-US" dirty="0"/>
              <a:t>Corollary 1:  Let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2972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  </a:t>
            </a:r>
            <a:r>
              <a:rPr lang="en-US" dirty="0" err="1"/>
              <a:t>s.t.</a:t>
            </a:r>
            <a:r>
              <a:rPr lang="en-US" dirty="0"/>
              <a:t> q/2^k is small</a:t>
            </a:r>
          </a:p>
          <a:p>
            <a:r>
              <a:rPr lang="en-US" dirty="0"/>
              <a:t>n  </a:t>
            </a:r>
            <a:r>
              <a:rPr lang="en-US" dirty="0" err="1"/>
              <a:t>s.t.</a:t>
            </a:r>
            <a:r>
              <a:rPr lang="en-US" dirty="0"/>
              <a:t> q^2 / 2^n is small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723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calE</a:t>
            </a:r>
            <a:r>
              <a:rPr lang="en-US" dirty="0"/>
              <a:t> = (E,D)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Enciphering algorithms</a:t>
            </a:r>
          </a:p>
          <a:p>
            <a:pPr marL="171450" indent="-171450">
              <a:buFontTx/>
              <a:buChar char="-"/>
            </a:pPr>
            <a:r>
              <a:rPr lang="en-US" dirty="0"/>
              <a:t>Deciphering algorithms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Associated to each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keyspace</a:t>
            </a:r>
            <a:r>
              <a:rPr lang="en-US" dirty="0"/>
              <a:t>: </a:t>
            </a:r>
            <a:r>
              <a:rPr lang="en-US" dirty="0" err="1"/>
              <a:t>calK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Msgspace</a:t>
            </a:r>
            <a:r>
              <a:rPr lang="en-US" dirty="0"/>
              <a:t>: </a:t>
            </a:r>
            <a:r>
              <a:rPr lang="en-US" dirty="0" err="1"/>
              <a:t>calM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Ctxtspace</a:t>
            </a:r>
            <a:r>
              <a:rPr lang="en-US" dirty="0"/>
              <a:t>: </a:t>
            </a:r>
            <a:r>
              <a:rPr lang="en-US" dirty="0" err="1"/>
              <a:t>calC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Correctness condition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Efficiency condition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0678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7799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Multiple queries, security fails trivially, so restrict to a single query for now. Can do in game or by limiting types of adversaries considered</a:t>
            </a:r>
          </a:p>
          <a:p>
            <a:endParaRPr lang="en-US" dirty="0"/>
          </a:p>
          <a:p>
            <a:r>
              <a:rPr lang="en-US" dirty="0"/>
              <a:t>For any single-query </a:t>
            </a:r>
            <a:r>
              <a:rPr lang="en-US" dirty="0" err="1"/>
              <a:t>otIND</a:t>
            </a:r>
            <a:r>
              <a:rPr lang="en-US" dirty="0"/>
              <a:t> adversaries, can show that  Adv(A) = 0</a:t>
            </a:r>
          </a:p>
          <a:p>
            <a:endParaRPr lang="en-US" dirty="0"/>
          </a:p>
          <a:p>
            <a:r>
              <a:rPr lang="en-US" dirty="0"/>
              <a:t>Prove that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32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958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Chosen-plaintext attack</a:t>
            </a:r>
          </a:p>
          <a:p>
            <a:endParaRPr lang="en-US" dirty="0"/>
          </a:p>
          <a:p>
            <a:r>
              <a:rPr lang="en-US" dirty="0"/>
              <a:t>Probability distribution associated to game</a:t>
            </a:r>
          </a:p>
          <a:p>
            <a:endParaRPr lang="en-US" dirty="0"/>
          </a:p>
          <a:p>
            <a:r>
              <a:rPr lang="en-US" dirty="0"/>
              <a:t>Game variables as random variables. </a:t>
            </a:r>
            <a:r>
              <a:rPr lang="en-US" dirty="0" err="1"/>
              <a:t>Pr</a:t>
            </a:r>
            <a:r>
              <a:rPr lang="en-US" dirty="0"/>
              <a:t>[K = k’] = 1 / |\</a:t>
            </a:r>
            <a:r>
              <a:rPr lang="en-US" dirty="0" err="1"/>
              <a:t>calK</a:t>
            </a:r>
            <a:r>
              <a:rPr lang="en-US" dirty="0"/>
              <a:t>|</a:t>
            </a:r>
          </a:p>
          <a:p>
            <a:endParaRPr lang="en-US" dirty="0"/>
          </a:p>
          <a:p>
            <a:r>
              <a:rPr lang="en-US" dirty="0"/>
              <a:t>OTP is not TKR secure</a:t>
            </a:r>
          </a:p>
          <a:p>
            <a:endParaRPr lang="en-US" dirty="0"/>
          </a:p>
          <a:p>
            <a:r>
              <a:rPr lang="en-US" dirty="0"/>
              <a:t>Identity map is TKR secure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54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underlining this point:</a:t>
            </a:r>
          </a:p>
          <a:p>
            <a:endParaRPr lang="en-US" dirty="0"/>
          </a:p>
          <a:p>
            <a:r>
              <a:rPr lang="en-US" dirty="0"/>
              <a:t> take one for which keys are {0,1}^2k. Enciphering and deciphering throw away n bits. Max advantage of any adversary is 1/2^n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54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requires consistency with transcript.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598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TKR does not imply KR. Why? </a:t>
            </a:r>
          </a:p>
          <a:p>
            <a:r>
              <a:rPr lang="en-US" dirty="0"/>
              <a:t>- Identity map example: it is TKR</a:t>
            </a:r>
          </a:p>
          <a:p>
            <a:r>
              <a:rPr lang="en-US" dirty="0"/>
              <a:t>- It is not KR (any key wins)</a:t>
            </a:r>
          </a:p>
          <a:p>
            <a:endParaRPr lang="en-US" dirty="0"/>
          </a:p>
          <a:p>
            <a:r>
              <a:rPr lang="en-US" dirty="0"/>
              <a:t>Does KR imply TKR? Yes!</a:t>
            </a:r>
          </a:p>
          <a:p>
            <a:r>
              <a:rPr lang="en-US" dirty="0"/>
              <a:t>- Given Any TRK adversary A, build an adversary B that wins KR game whenever A wins TKR game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117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semantics of “we give”</a:t>
            </a:r>
          </a:p>
          <a:p>
            <a:endParaRPr lang="en-US" dirty="0"/>
          </a:p>
          <a:p>
            <a:r>
              <a:rPr lang="en-US" dirty="0"/>
              <a:t>Write down the adversary B:</a:t>
            </a:r>
          </a:p>
          <a:p>
            <a:endParaRPr lang="en-US" dirty="0"/>
          </a:p>
          <a:p>
            <a:r>
              <a:rPr lang="en-US" dirty="0"/>
              <a:t>B runs A, and outputs whatever A outputs</a:t>
            </a:r>
          </a:p>
          <a:p>
            <a:endParaRPr lang="en-US" dirty="0"/>
          </a:p>
          <a:p>
            <a:r>
              <a:rPr lang="en-US" dirty="0"/>
              <a:t>Let </a:t>
            </a:r>
            <a:r>
              <a:rPr lang="en-US" dirty="0" err="1"/>
              <a:t>Corr_tkr</a:t>
            </a:r>
            <a:r>
              <a:rPr lang="en-US" dirty="0"/>
              <a:t> be the event over TKR_{\cipher}^\</a:t>
            </a:r>
            <a:r>
              <a:rPr lang="en-US" dirty="0" err="1"/>
              <a:t>advA</a:t>
            </a:r>
            <a:r>
              <a:rPr lang="en-US" dirty="0"/>
              <a:t> that K* = K. Let </a:t>
            </a:r>
            <a:r>
              <a:rPr lang="en-US" dirty="0" err="1"/>
              <a:t>Corr_kr</a:t>
            </a:r>
            <a:r>
              <a:rPr lang="en-US" dirty="0"/>
              <a:t> be the event over KR_{\cipher}^\</a:t>
            </a:r>
            <a:r>
              <a:rPr lang="en-US" dirty="0" err="1"/>
              <a:t>advB</a:t>
            </a:r>
            <a:r>
              <a:rPr lang="en-US" dirty="0"/>
              <a:t> that K* = K. Then we have that:</a:t>
            </a:r>
          </a:p>
          <a:p>
            <a:endParaRPr lang="en-US" dirty="0"/>
          </a:p>
          <a:p>
            <a:r>
              <a:rPr lang="en-US" dirty="0" err="1"/>
              <a:t>Pr</a:t>
            </a:r>
            <a:r>
              <a:rPr lang="en-US" dirty="0"/>
              <a:t>[ TKR^A =&gt; true] = </a:t>
            </a:r>
            <a:r>
              <a:rPr lang="en-US" dirty="0" err="1"/>
              <a:t>Pr</a:t>
            </a:r>
            <a:r>
              <a:rPr lang="en-US" dirty="0"/>
              <a:t>[</a:t>
            </a:r>
            <a:r>
              <a:rPr lang="en-US" dirty="0" err="1"/>
              <a:t>Corr_tkr</a:t>
            </a:r>
            <a:r>
              <a:rPr lang="en-US" dirty="0"/>
              <a:t>]  = </a:t>
            </a:r>
            <a:r>
              <a:rPr lang="en-US" dirty="0" err="1"/>
              <a:t>Pr</a:t>
            </a:r>
            <a:r>
              <a:rPr lang="en-US" dirty="0"/>
              <a:t>[</a:t>
            </a:r>
            <a:r>
              <a:rPr lang="en-US" dirty="0" err="1"/>
              <a:t>Corr_kr</a:t>
            </a:r>
            <a:r>
              <a:rPr lang="en-US" dirty="0"/>
              <a:t>] &lt;= </a:t>
            </a:r>
            <a:r>
              <a:rPr lang="en-US" dirty="0" err="1"/>
              <a:t>Pr</a:t>
            </a:r>
            <a:r>
              <a:rPr lang="en-US" dirty="0"/>
              <a:t>[KR^B =&gt;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89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53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154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1921-0D84-7E4E-A1BB-52B38E637E83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5FA4B-48E3-AB43-A47B-54F58DAFD40E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AB82-A251-4340-9E69-7F6E2972A367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24BA-8EE9-A348-87EC-905809C1DF14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9B6BA-4B89-F14B-9543-1355354ABDEE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163BA-4F66-3543-B302-5246820C0DB6}" type="datetime1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1F86-1FA4-7047-9756-1DF36082D398}" type="datetime1">
              <a:rPr lang="en-US" smtClean="0"/>
              <a:t>1/27/19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0C0A3-35FE-7043-9E8B-D2668587E8EE}" type="datetime1">
              <a:rPr lang="en-US" smtClean="0"/>
              <a:t>1/27/19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6E286-577E-174C-AA2D-0725A300988C}" type="datetime1">
              <a:rPr lang="en-US" smtClean="0"/>
              <a:t>1/27/19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8E335-0828-D547-A347-0D7CB327E04B}" type="datetime1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FD23A-2A89-DE46-A725-272ECAADF80B}" type="datetime1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C0BC4-B4D9-F84F-9436-CFCE0049C380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990600"/>
            <a:ext cx="4333348" cy="60978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6136"/>
            <a:ext cx="9144000" cy="1831264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/>
              <a:t>CS 6831</a:t>
            </a:r>
            <a:br>
              <a:rPr lang="en-US" sz="4800" b="1" dirty="0"/>
            </a:br>
            <a:r>
              <a:rPr lang="en-US" sz="4800" b="1" dirty="0"/>
              <a:t>Designing Secure Cryptography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861872" y="2588864"/>
            <a:ext cx="30149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Tom Ristenpart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0796" y="3311395"/>
            <a:ext cx="3695736" cy="1032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348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C2970-42BD-284D-893E-E2D84A36B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97F418-891A-8747-95D4-EA8EB16B8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914400"/>
            <a:ext cx="3530600" cy="4076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07FD61-3827-E34F-8F94-3FA0EC490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914400"/>
            <a:ext cx="4572000" cy="539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779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44DBF-D985-4848-83C2-C6D9FBF16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we lower-bound (T)KR security in general?</a:t>
            </a:r>
          </a:p>
          <a:p>
            <a:pPr lvl="1"/>
            <a:r>
              <a:rPr lang="en-US" b="1" i="1" dirty="0"/>
              <a:t>Generic </a:t>
            </a:r>
            <a:r>
              <a:rPr lang="en-US" dirty="0"/>
              <a:t>attack: one that works against any cipher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AA49A-304C-4848-9559-9AE62EDF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95ACEA-2DE1-BF48-9504-8D3682947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Exhaustive key search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23E59C6-5C09-934B-9FF8-59DACEB8F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325" y="2958510"/>
            <a:ext cx="4230892" cy="275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529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44DBF-D985-4848-83C2-C6D9FBF16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we lower-bound (T)KR security in general?</a:t>
            </a:r>
          </a:p>
          <a:p>
            <a:pPr lvl="1"/>
            <a:r>
              <a:rPr lang="en-US" b="1" i="1" dirty="0"/>
              <a:t>Generic </a:t>
            </a:r>
            <a:r>
              <a:rPr lang="en-US" dirty="0"/>
              <a:t>attack: one that works against any cipher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AA49A-304C-4848-9559-9AE62EDF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12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95ACEA-2DE1-BF48-9504-8D3682947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Exhaustive key search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02C65B-598F-E842-9DC2-E97924AF6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3581400"/>
            <a:ext cx="3022600" cy="5281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0D7EB7-07B2-E841-BB9C-7C186FAC2A57}"/>
              </a:ext>
            </a:extLst>
          </p:cNvPr>
          <p:cNvSpPr txBox="1"/>
          <p:nvPr/>
        </p:nvSpPr>
        <p:spPr>
          <a:xfrm>
            <a:off x="4953000" y="4963180"/>
            <a:ext cx="3646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Expected running time?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C993D6-C8D6-AF4D-A680-B8125FAAD2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500" y="2895600"/>
            <a:ext cx="2857500" cy="5225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7F524A-CAFD-BD47-8534-4418B0496556}"/>
              </a:ext>
            </a:extLst>
          </p:cNvPr>
          <p:cNvSpPr txBox="1"/>
          <p:nvPr/>
        </p:nvSpPr>
        <p:spPr>
          <a:xfrm>
            <a:off x="4953000" y="4343400"/>
            <a:ext cx="3922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Worst-case running time?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ADB87E-C531-AF49-B9A1-DD2CDE0641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325" y="2958510"/>
            <a:ext cx="4230892" cy="275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84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Computational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1201400" cy="4525963"/>
          </a:xfrm>
        </p:spPr>
        <p:txBody>
          <a:bodyPr>
            <a:normAutofit/>
          </a:bodyPr>
          <a:lstStyle/>
          <a:p>
            <a:r>
              <a:rPr lang="en-US" dirty="0"/>
              <a:t>Big paradigm shift: focus on computationally bound adversaries</a:t>
            </a:r>
          </a:p>
          <a:p>
            <a:endParaRPr lang="en-US" dirty="0"/>
          </a:p>
          <a:p>
            <a:r>
              <a:rPr lang="en-US" dirty="0"/>
              <a:t>Which adversaries that we’ve seen so far are computationally efficient?</a:t>
            </a:r>
          </a:p>
          <a:p>
            <a:endParaRPr lang="en-US" dirty="0"/>
          </a:p>
          <a:p>
            <a:r>
              <a:rPr lang="en-US" dirty="0"/>
              <a:t>How do we measure computational costs?</a:t>
            </a:r>
          </a:p>
          <a:p>
            <a:pPr lvl="1"/>
            <a:r>
              <a:rPr lang="en-US" dirty="0"/>
              <a:t>Simple solution: assume abstract unit costs of (most) operations</a:t>
            </a:r>
          </a:p>
          <a:p>
            <a:pPr lvl="1"/>
            <a:r>
              <a:rPr lang="en-US" dirty="0"/>
              <a:t>Course-grained but useful</a:t>
            </a:r>
          </a:p>
        </p:txBody>
      </p:sp>
    </p:spTree>
    <p:extLst>
      <p:ext uri="{BB962C8B-B14F-4D97-AF65-F5344CB8AC3E}">
        <p14:creationId xmlns:p14="http://schemas.microsoft.com/office/powerpoint/2010/main" val="1344203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Is KR a good notion?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Identity cipher (example of why TKR bad) is insecure under KR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78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Is KR a good notion?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Identity cipher (example of why TKR bad) is insecure under KR</a:t>
            </a:r>
          </a:p>
          <a:p>
            <a:r>
              <a:rPr lang="en-US" dirty="0"/>
              <a:t>But KR doesn’t imply message confidentiality</a:t>
            </a:r>
          </a:p>
          <a:p>
            <a:pPr lvl="1"/>
            <a:r>
              <a:rPr lang="en-US" dirty="0"/>
              <a:t>It’s a necessary, but not sufficient goal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090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 and PRF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5029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Standard goal for cipher security is security in the sense of pseudorandom permutations and/or pseudorandom functions</a:t>
            </a:r>
          </a:p>
          <a:p>
            <a:endParaRPr lang="en-US" dirty="0"/>
          </a:p>
          <a:p>
            <a:r>
              <a:rPr lang="en-US" dirty="0"/>
              <a:t>For simplicity in following, focus on </a:t>
            </a:r>
            <a:r>
              <a:rPr lang="en-US" b="1" i="1" dirty="0"/>
              <a:t>block ciphers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Let Perm(</a:t>
            </a:r>
            <a:r>
              <a:rPr lang="en-US" dirty="0" err="1"/>
              <a:t>n,n</a:t>
            </a:r>
            <a:r>
              <a:rPr lang="en-US" dirty="0"/>
              <a:t>) be set of all permutations on n bits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Let </a:t>
            </a:r>
            <a:r>
              <a:rPr lang="en-US" dirty="0" err="1"/>
              <a:t>Func</a:t>
            </a:r>
            <a:r>
              <a:rPr lang="en-US" dirty="0"/>
              <a:t>(</a:t>
            </a:r>
            <a:r>
              <a:rPr lang="en-US" dirty="0" err="1"/>
              <a:t>n,n</a:t>
            </a:r>
            <a:r>
              <a:rPr lang="en-US" dirty="0"/>
              <a:t>) be set of all functions from {0,1}</a:t>
            </a:r>
            <a:r>
              <a:rPr lang="en-US" baseline="30000" dirty="0"/>
              <a:t>n</a:t>
            </a:r>
            <a:r>
              <a:rPr lang="en-US" dirty="0"/>
              <a:t> -&gt; {0,1}</a:t>
            </a:r>
            <a:r>
              <a:rPr lang="en-US" baseline="30000" dirty="0"/>
              <a:t>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C44567-F836-EF4C-9FCD-0E92F65B0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400" y="3487665"/>
            <a:ext cx="1676400" cy="4061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AAE18B-2A6F-0B49-B8B9-92F6FF7AD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0" y="4004733"/>
            <a:ext cx="1803400" cy="3386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F6F88B-CECC-2945-9D7D-1722058345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6925" y="3657600"/>
            <a:ext cx="4876800" cy="44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687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B7AE-F0AE-3844-B6C1-F8EC33AE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PRF security games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62B28-70C9-D34B-A0F9-61795D1D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D60BCB-E2BC-A146-9C6A-844090768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514600"/>
            <a:ext cx="4741751" cy="248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F6C4F1-1491-2C41-BF63-DD477E023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5822951"/>
            <a:ext cx="8932023" cy="533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74987A-2C94-8042-8673-7FBFF9D83892}"/>
              </a:ext>
            </a:extLst>
          </p:cNvPr>
          <p:cNvSpPr txBox="1"/>
          <p:nvPr/>
        </p:nvSpPr>
        <p:spPr>
          <a:xfrm>
            <a:off x="790414" y="1565329"/>
            <a:ext cx="9296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Pseudorandom function: indistinguishability from a random function (RF)</a:t>
            </a:r>
          </a:p>
        </p:txBody>
      </p:sp>
    </p:spTree>
    <p:extLst>
      <p:ext uri="{BB962C8B-B14F-4D97-AF65-F5344CB8AC3E}">
        <p14:creationId xmlns:p14="http://schemas.microsoft.com/office/powerpoint/2010/main" val="1131665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B7AE-F0AE-3844-B6C1-F8EC33AE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Generic block cipher PRF security attack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62B28-70C9-D34B-A0F9-61795D1D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D60BCB-E2BC-A146-9C6A-844090768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514600"/>
            <a:ext cx="4741751" cy="248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F6C4F1-1491-2C41-BF63-DD477E023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5822951"/>
            <a:ext cx="8932023" cy="533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74987A-2C94-8042-8673-7FBFF9D83892}"/>
              </a:ext>
            </a:extLst>
          </p:cNvPr>
          <p:cNvSpPr txBox="1"/>
          <p:nvPr/>
        </p:nvSpPr>
        <p:spPr>
          <a:xfrm>
            <a:off x="790414" y="1565329"/>
            <a:ext cx="72109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Can we give generic distinguishing attack for any cipher?</a:t>
            </a:r>
          </a:p>
        </p:txBody>
      </p:sp>
    </p:spTree>
    <p:extLst>
      <p:ext uri="{BB962C8B-B14F-4D97-AF65-F5344CB8AC3E}">
        <p14:creationId xmlns:p14="http://schemas.microsoft.com/office/powerpoint/2010/main" val="2444634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FF542-8EC8-1542-A85E-B9A40295F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 security games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66337B-5816-1F4B-A7A5-2F6CE36BB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19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7F8127-BE2F-EB4F-BD0B-810426844654}"/>
              </a:ext>
            </a:extLst>
          </p:cNvPr>
          <p:cNvSpPr txBox="1"/>
          <p:nvPr/>
        </p:nvSpPr>
        <p:spPr>
          <a:xfrm>
            <a:off x="790414" y="1565329"/>
            <a:ext cx="10364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Pseudorandom permutation: indistinguishability from a random permutation (RP)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BCF071-B70E-EB4D-8FBD-73A247B4D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414" y="2514600"/>
            <a:ext cx="4812762" cy="26959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B614FC-F0D6-E340-8B30-5B55B0C57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0" y="5956407"/>
            <a:ext cx="7145136" cy="39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15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59EAA8-50F7-2841-A868-494C3871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D03D3C-F2CB-BD4D-A73F-CACECA8B9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Ciphers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E4574B-EACB-8B4F-B20D-0BE92057D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143000"/>
            <a:ext cx="109982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573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B7AE-F0AE-3844-B6C1-F8EC33AE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PRP/PRF switching lemma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62B28-70C9-D34B-A0F9-61795D1D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20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8B146DB-C412-ED47-B763-184B7182A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Can we relate the two security notions?</a:t>
            </a:r>
          </a:p>
          <a:p>
            <a:r>
              <a:rPr lang="en-US" sz="2800" dirty="0"/>
              <a:t>Intuitively: no difference between RF and RP when observing only a few input-output pairs</a:t>
            </a:r>
          </a:p>
        </p:txBody>
      </p:sp>
    </p:spTree>
    <p:extLst>
      <p:ext uri="{BB962C8B-B14F-4D97-AF65-F5344CB8AC3E}">
        <p14:creationId xmlns:p14="http://schemas.microsoft.com/office/powerpoint/2010/main" val="1215111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B7AE-F0AE-3844-B6C1-F8EC33AE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PRP/PRF switching lemma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62B28-70C9-D34B-A0F9-61795D1D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21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8B146DB-C412-ED47-B763-184B7182A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Can we relate the two security notions?</a:t>
            </a:r>
          </a:p>
          <a:p>
            <a:r>
              <a:rPr lang="en-US" sz="2800" dirty="0"/>
              <a:t>Intuitively: no difference between RF and RP when observing only a few input-output pairs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622582-137A-B140-8B89-3B92B74FD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332" y="3276600"/>
            <a:ext cx="8737068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215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7A53AA5-7F95-BE4C-B6F5-436A904FA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600" y="457200"/>
            <a:ext cx="2565400" cy="3327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136C8E-C1B8-434E-9EF9-E1AE185C7C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8600" y="457200"/>
            <a:ext cx="2565400" cy="2311400"/>
          </a:xfrm>
          <a:prstGeom prst="rect">
            <a:avLst/>
          </a:prstGeom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7CBC42E3-806E-1147-A832-9F0EAF600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F5E9EF7A-4969-444B-8EEB-032768E8F05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0527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B7AE-F0AE-3844-B6C1-F8EC33AE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PRP/PRF switching lemma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62B28-70C9-D34B-A0F9-61795D1D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23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8B146DB-C412-ED47-B763-184B7182A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As long as q &lt;&lt; 2</a:t>
            </a:r>
            <a:r>
              <a:rPr lang="en-US" sz="2800" baseline="30000" dirty="0"/>
              <a:t>n</a:t>
            </a:r>
            <a:r>
              <a:rPr lang="en-US" sz="2800" dirty="0"/>
              <a:t>, can move between considering RP or RF. Proving PRF and PRP (roughly) equivalent</a:t>
            </a:r>
          </a:p>
          <a:p>
            <a:endParaRPr lang="en-US" sz="2800" dirty="0"/>
          </a:p>
          <a:p>
            <a:r>
              <a:rPr lang="en-US" sz="2800" dirty="0"/>
              <a:t>Proof shows </a:t>
            </a:r>
            <a:r>
              <a:rPr lang="en-US" sz="2800" b="1" i="1" dirty="0"/>
              <a:t>game-hopping technique</a:t>
            </a:r>
            <a:endParaRPr lang="en-US" sz="2800" dirty="0"/>
          </a:p>
          <a:p>
            <a:pPr lvl="1"/>
            <a:r>
              <a:rPr lang="en-US" sz="2400" dirty="0"/>
              <a:t>Conservative transitions (that do not change </a:t>
            </a:r>
            <a:r>
              <a:rPr lang="en-US" sz="2400" dirty="0" err="1"/>
              <a:t>distrubution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Identical-until bad transition</a:t>
            </a:r>
          </a:p>
          <a:p>
            <a:pPr lvl="1"/>
            <a:endParaRPr lang="en-US" sz="2400" dirty="0"/>
          </a:p>
          <a:p>
            <a:r>
              <a:rPr lang="en-US" sz="2800" dirty="0"/>
              <a:t>We can show that PRF/PRP security implies KR security</a:t>
            </a:r>
          </a:p>
          <a:p>
            <a:pPr lvl="1"/>
            <a:r>
              <a:rPr lang="en-US" sz="2400" dirty="0"/>
              <a:t>Converse is not true</a:t>
            </a:r>
          </a:p>
        </p:txBody>
      </p:sp>
    </p:spTree>
    <p:extLst>
      <p:ext uri="{BB962C8B-B14F-4D97-AF65-F5344CB8AC3E}">
        <p14:creationId xmlns:p14="http://schemas.microsoft.com/office/powerpoint/2010/main" val="15997616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2CE6A-DE9C-EE4A-A951-3EAE99826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4653E-DB8B-D74B-B3BB-5BE5A0DD3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129085"/>
            <a:ext cx="10972800" cy="2424115"/>
          </a:xfrm>
        </p:spPr>
        <p:txBody>
          <a:bodyPr/>
          <a:lstStyle/>
          <a:p>
            <a:r>
              <a:rPr lang="en-US" dirty="0"/>
              <a:t>Computational security for ciphers. Requires sufficient</a:t>
            </a:r>
          </a:p>
          <a:p>
            <a:pPr lvl="1"/>
            <a:r>
              <a:rPr lang="en-US" dirty="0"/>
              <a:t>key length (exhaustive key search)</a:t>
            </a:r>
          </a:p>
          <a:p>
            <a:pPr lvl="1"/>
            <a:r>
              <a:rPr lang="en-US" dirty="0"/>
              <a:t>block size (when one needs a PRF)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00F88-9267-CA45-AAAB-57721F892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758B6C-F249-8345-B07A-4E830F2B55FE}"/>
              </a:ext>
            </a:extLst>
          </p:cNvPr>
          <p:cNvSpPr txBox="1"/>
          <p:nvPr/>
        </p:nvSpPr>
        <p:spPr>
          <a:xfrm>
            <a:off x="4823374" y="1905000"/>
            <a:ext cx="6206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6757AC-DB7F-DF48-913E-9C147EC1CCEA}"/>
              </a:ext>
            </a:extLst>
          </p:cNvPr>
          <p:cNvSpPr txBox="1"/>
          <p:nvPr/>
        </p:nvSpPr>
        <p:spPr>
          <a:xfrm>
            <a:off x="3200400" y="1905000"/>
            <a:ext cx="8210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TKR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C99AB-67F3-0249-A41E-2B75E1C9FFBA}"/>
              </a:ext>
            </a:extLst>
          </p:cNvPr>
          <p:cNvSpPr txBox="1"/>
          <p:nvPr/>
        </p:nvSpPr>
        <p:spPr>
          <a:xfrm>
            <a:off x="6245972" y="1905000"/>
            <a:ext cx="8306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98F026-9FC7-2C41-9294-0586E19A0F18}"/>
              </a:ext>
            </a:extLst>
          </p:cNvPr>
          <p:cNvSpPr txBox="1"/>
          <p:nvPr/>
        </p:nvSpPr>
        <p:spPr>
          <a:xfrm>
            <a:off x="7856123" y="1905000"/>
            <a:ext cx="808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PRF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3DE2E46-49B2-F645-A483-B1CD73867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2515" y="3345008"/>
            <a:ext cx="4876800" cy="44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6958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B3323-C29C-CE49-89E8-0517CB696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PRPs from PRFs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77486-9D67-8B49-8503-807DA7D67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one securely build a PRP from a PRF?</a:t>
            </a:r>
          </a:p>
          <a:p>
            <a:r>
              <a:rPr lang="en-US" dirty="0"/>
              <a:t>Feistel construction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A258D3-5B5D-9E44-8DDF-237CE57BB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7165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904F02-E989-5E42-9DC2-FEFBBC683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459FF9-B580-B44B-A926-02B9393E2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950" y="990600"/>
            <a:ext cx="89281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478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156967-DC1D-9249-847A-212125485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516621-A807-BA49-B6A3-015A29EF2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701" y="0"/>
            <a:ext cx="102685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2739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F016C-E417-DC4A-9754-22453F8B5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35F65F-769D-8547-9874-DC531AF3A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711200"/>
            <a:ext cx="93472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03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KR security necessary, not sufficient</a:t>
            </a:r>
          </a:p>
          <a:p>
            <a:r>
              <a:rPr lang="en-US" dirty="0"/>
              <a:t>PRF / PRP security a primary target for block cipher security</a:t>
            </a:r>
          </a:p>
          <a:p>
            <a:pPr lvl="1"/>
            <a:r>
              <a:rPr lang="en-US" dirty="0"/>
              <a:t>Indistinguishable from random functions (resp. random permutations)</a:t>
            </a:r>
          </a:p>
          <a:p>
            <a:r>
              <a:rPr lang="en-US" dirty="0"/>
              <a:t>Game-playing arguments:</a:t>
            </a:r>
          </a:p>
          <a:p>
            <a:pPr lvl="1"/>
            <a:r>
              <a:rPr lang="en-US" dirty="0"/>
              <a:t>Small transitions to probability space, described in code to aid precision</a:t>
            </a:r>
          </a:p>
          <a:p>
            <a:r>
              <a:rPr lang="en-US" dirty="0"/>
              <a:t>Feistel networks allow building PRPs from PRFs</a:t>
            </a:r>
          </a:p>
        </p:txBody>
      </p:sp>
    </p:spTree>
    <p:extLst>
      <p:ext uri="{BB962C8B-B14F-4D97-AF65-F5344CB8AC3E}">
        <p14:creationId xmlns:p14="http://schemas.microsoft.com/office/powerpoint/2010/main" val="3631234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EBBDA48-26C9-D941-9E50-EACE0A1DA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F5E9EF7A-4969-444B-8EEB-032768E8F059}" type="slidenum">
              <a:rPr lang="en-US" smtClean="0"/>
              <a:t>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6A8BF13-2FC5-8944-BFC2-87AA3D33F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Ciphers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A4FC47-79B8-1A4E-86CC-488C3542B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327945"/>
            <a:ext cx="90932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7777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0C320-1D94-9F47-9EED-E8D8C855B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DB999-F1E2-CF42-9A08-C6BA9CA23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E6CD43-5BA6-1C45-B5A1-3DDA3A052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952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93252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70320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B06D7-F81F-CF43-BA0C-4093A141B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EE7DBB0-23E0-1B49-8844-46736C2AD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Towards message privacy definitions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6A348F-27F1-124C-9816-3C2C1218E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663700"/>
            <a:ext cx="3530600" cy="4597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BA502F-A13B-ED4B-AAE0-338E70BDF7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3048790"/>
            <a:ext cx="6582833" cy="45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02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1268E-74C8-4B44-9B6D-FD1CF75E6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OTP </a:t>
            </a:r>
            <a:r>
              <a:rPr lang="en-US" b="1" dirty="0" err="1"/>
              <a:t>otIND</a:t>
            </a:r>
            <a:r>
              <a:rPr lang="en-US" b="1" dirty="0"/>
              <a:t>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9F114-A5A4-8443-AA19-5A9045772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A8BCA8-8862-E94E-B747-B2C4430D6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72221"/>
            <a:ext cx="9525000" cy="7661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31FB01-21A9-4A43-A4E5-9B107DC3A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1" y="3675291"/>
            <a:ext cx="9525000" cy="120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203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Shannon’s theorem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852486-948F-1F44-9CCC-00BDE02BB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821835"/>
            <a:ext cx="10324543" cy="130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3607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E54AF-A97A-C048-818F-B38361F36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D86B2-540C-E143-80CE-585C6AAB0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D7A25B-0EA1-324C-8E0B-2F0023635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90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C225E-5804-A447-975C-95DF99984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Ciphers: game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1CC49-B00E-5D4A-9C9B-DFB134CB3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recovery security notions</a:t>
            </a:r>
          </a:p>
          <a:p>
            <a:pPr lvl="1"/>
            <a:r>
              <a:rPr lang="en-US" dirty="0"/>
              <a:t>Relationships between security notions</a:t>
            </a:r>
          </a:p>
          <a:p>
            <a:pPr lvl="1"/>
            <a:r>
              <a:rPr lang="en-US" dirty="0"/>
              <a:t>Exhaustive key search attacks</a:t>
            </a:r>
          </a:p>
          <a:p>
            <a:r>
              <a:rPr lang="en-US" dirty="0"/>
              <a:t>PRP and PRF security</a:t>
            </a:r>
          </a:p>
          <a:p>
            <a:pPr lvl="1"/>
            <a:r>
              <a:rPr lang="en-US" dirty="0"/>
              <a:t>PRP/PRF switching lemma</a:t>
            </a:r>
          </a:p>
          <a:p>
            <a:pPr lvl="1"/>
            <a:r>
              <a:rPr lang="en-US" dirty="0"/>
              <a:t>Identical-until-bad proofs</a:t>
            </a:r>
          </a:p>
          <a:p>
            <a:r>
              <a:rPr lang="en-US" dirty="0"/>
              <a:t>Constructing PRFs from PRPs</a:t>
            </a:r>
          </a:p>
          <a:p>
            <a:pPr lvl="1"/>
            <a:r>
              <a:rPr lang="en-US" dirty="0"/>
              <a:t>Feistel construction &amp; </a:t>
            </a:r>
            <a:r>
              <a:rPr lang="en-US" dirty="0" err="1"/>
              <a:t>Luby-Rackoff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646B2-4277-3B4D-BC26-3B345A02D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08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B06D7-F81F-CF43-BA0C-4093A141B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EE7DBB0-23E0-1B49-8844-46736C2AD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Target key recovery security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B34A0C-1263-8541-ABBA-623F141EE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1828800"/>
            <a:ext cx="3530600" cy="40767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B4D7FD3-9C0B-804A-A67C-CD43287056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00" y="2320290"/>
            <a:ext cx="6317346" cy="57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100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44DBF-D985-4848-83C2-C6D9FBF16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TKR security does not provide message confidentiality</a:t>
            </a:r>
          </a:p>
          <a:p>
            <a:pPr lvl="1"/>
            <a:r>
              <a:rPr lang="en-US" dirty="0"/>
              <a:t>Trivial identity map cipher</a:t>
            </a:r>
          </a:p>
          <a:p>
            <a:r>
              <a:rPr lang="en-US" dirty="0"/>
              <a:t>“Unfair” to adversary, since can be many keys that are </a:t>
            </a:r>
            <a:r>
              <a:rPr lang="en-US" b="1" i="1" dirty="0"/>
              <a:t>consistent</a:t>
            </a:r>
            <a:r>
              <a:rPr lang="en-US" dirty="0"/>
              <a:t> on query transcript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AA49A-304C-4848-9559-9AE62EDF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6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95ACEA-2DE1-BF48-9504-8D3682947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Target key recovery security</a:t>
            </a:r>
          </a:p>
        </p:txBody>
      </p:sp>
    </p:spTree>
    <p:extLst>
      <p:ext uri="{BB962C8B-B14F-4D97-AF65-F5344CB8AC3E}">
        <p14:creationId xmlns:p14="http://schemas.microsoft.com/office/powerpoint/2010/main" val="149273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D217C-B715-B84E-8886-18CFA2445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recovery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94FDA5-8E9C-0245-AF20-0EB448FE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798919-2F67-5841-994B-31DE5300E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313511"/>
            <a:ext cx="4572000" cy="53920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4147AB-D547-804B-9BDB-49E60140A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667000"/>
            <a:ext cx="4918808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424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06510-3525-4448-B87C-56655F847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Comparing security definitions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1EB29-81CD-1E4A-BE11-CF123E63C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CDAEEB-0ADA-3949-A726-908F56EF905B}"/>
              </a:ext>
            </a:extLst>
          </p:cNvPr>
          <p:cNvSpPr txBox="1"/>
          <p:nvPr/>
        </p:nvSpPr>
        <p:spPr>
          <a:xfrm>
            <a:off x="609600" y="1600200"/>
            <a:ext cx="883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can formally compare security definitions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CE9E47-7C23-0D44-B989-6FB841BAC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5467" y="3124200"/>
            <a:ext cx="3327400" cy="368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A1F777-E8E0-5540-B0F0-9781A6D42924}"/>
              </a:ext>
            </a:extLst>
          </p:cNvPr>
          <p:cNvSpPr txBox="1"/>
          <p:nvPr/>
        </p:nvSpPr>
        <p:spPr>
          <a:xfrm>
            <a:off x="5731933" y="2362200"/>
            <a:ext cx="584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can show a </a:t>
            </a:r>
            <a:r>
              <a:rPr lang="en-US" sz="2400" b="1" i="1" dirty="0"/>
              <a:t>counter-example</a:t>
            </a:r>
            <a:r>
              <a:rPr lang="en-US" sz="24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Scheme such that show no (reasonable) DEF1-adversary gets good advantage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 give DEF2-adversary that gets good DEF2 advantage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1710F7-9F57-E344-9A89-3C4688CBF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5412770"/>
            <a:ext cx="3327400" cy="3683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445643-5C40-4C43-9988-310015C434F7}"/>
              </a:ext>
            </a:extLst>
          </p:cNvPr>
          <p:cNvSpPr txBox="1"/>
          <p:nvPr/>
        </p:nvSpPr>
        <p:spPr>
          <a:xfrm>
            <a:off x="5740400" y="4907340"/>
            <a:ext cx="584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can show a </a:t>
            </a:r>
            <a:r>
              <a:rPr lang="en-US" sz="2400" b="1" i="1" dirty="0"/>
              <a:t>reduction</a:t>
            </a:r>
            <a:r>
              <a:rPr lang="en-US" sz="24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Convert DEF2-adversary A into DEF1-adversary B </a:t>
            </a:r>
            <a:r>
              <a:rPr lang="en-US" sz="2400" dirty="0" err="1"/>
              <a:t>s.t.</a:t>
            </a:r>
            <a:r>
              <a:rPr lang="en-US" sz="2400" dirty="0"/>
              <a:t> B’s DEF1 advantage upper bounds A’s DEF2 advantage</a:t>
            </a:r>
          </a:p>
        </p:txBody>
      </p:sp>
    </p:spTree>
    <p:extLst>
      <p:ext uri="{BB962C8B-B14F-4D97-AF65-F5344CB8AC3E}">
        <p14:creationId xmlns:p14="http://schemas.microsoft.com/office/powerpoint/2010/main" val="38863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3A2F09-7CA5-2E48-BD8D-0F8D173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D22300-0541-5C40-9849-3D7AD00BE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414" y="1225164"/>
            <a:ext cx="9310287" cy="75603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98A5907-24F9-C64F-9156-62DE87F7D6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600" y="381000"/>
            <a:ext cx="26289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2185"/>
      </p:ext>
    </p:extLst>
  </p:cSld>
  <p:clrMapOvr>
    <a:masterClrMapping/>
  </p:clrMapOvr>
</p:sld>
</file>

<file path=ppt/theme/theme1.xml><?xml version="1.0" encoding="utf-8"?>
<a:theme xmlns:a="http://schemas.openxmlformats.org/drawingml/2006/main" name="My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yTheme" id="{AE1AFC4C-FC8B-634E-BAE1-54059BDD1C61}" vid="{554E4260-9945-A346-838D-2613260C1D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MyTheme</Template>
  <TotalTime>39336</TotalTime>
  <Words>1090</Words>
  <Application>Microsoft Macintosh PowerPoint</Application>
  <PresentationFormat>Widescreen</PresentationFormat>
  <Paragraphs>219</Paragraphs>
  <Slides>36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9" baseType="lpstr">
      <vt:lpstr>Arial</vt:lpstr>
      <vt:lpstr>Calibri</vt:lpstr>
      <vt:lpstr>MyTheme</vt:lpstr>
      <vt:lpstr>CS 6831 Designing Secure Cryptography</vt:lpstr>
      <vt:lpstr>Ciphers</vt:lpstr>
      <vt:lpstr>Ciphers</vt:lpstr>
      <vt:lpstr>Ciphers: game plan</vt:lpstr>
      <vt:lpstr>Target key recovery security</vt:lpstr>
      <vt:lpstr>Target key recovery security</vt:lpstr>
      <vt:lpstr>Key recovery security</vt:lpstr>
      <vt:lpstr>Comparing security definitions</vt:lpstr>
      <vt:lpstr>PowerPoint Presentation</vt:lpstr>
      <vt:lpstr>PowerPoint Presentation</vt:lpstr>
      <vt:lpstr>Exhaustive key search</vt:lpstr>
      <vt:lpstr>Exhaustive key search</vt:lpstr>
      <vt:lpstr>Computational security</vt:lpstr>
      <vt:lpstr>Is KR a good notion?</vt:lpstr>
      <vt:lpstr>Is KR a good notion?</vt:lpstr>
      <vt:lpstr>PRP and PRF security</vt:lpstr>
      <vt:lpstr>PRF security games</vt:lpstr>
      <vt:lpstr>Generic block cipher PRF security attack</vt:lpstr>
      <vt:lpstr>PRP security games</vt:lpstr>
      <vt:lpstr>PRP/PRF switching lemma</vt:lpstr>
      <vt:lpstr>PRP/PRF switching lemma</vt:lpstr>
      <vt:lpstr>PowerPoint Presentation</vt:lpstr>
      <vt:lpstr>PRP/PRF switching lemma</vt:lpstr>
      <vt:lpstr>Summary so far</vt:lpstr>
      <vt:lpstr>PRPs from PRFs</vt:lpstr>
      <vt:lpstr>PowerPoint Presentation</vt:lpstr>
      <vt:lpstr>PowerPoint Presentation</vt:lpstr>
      <vt:lpstr>PowerPoint Presentation</vt:lpstr>
      <vt:lpstr>Summary</vt:lpstr>
      <vt:lpstr>PowerPoint Presentation</vt:lpstr>
      <vt:lpstr>PowerPoint Presentation</vt:lpstr>
      <vt:lpstr>PowerPoint Presentation</vt:lpstr>
      <vt:lpstr>Towards message privacy definitions</vt:lpstr>
      <vt:lpstr>OTP otIND security</vt:lpstr>
      <vt:lpstr>Shannon’s theorem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Privacy and Safety in Intimate Partner Violence</dc:title>
  <dc:creator>Thomas Ristenpart</dc:creator>
  <cp:lastModifiedBy>Thomas Ristenpart</cp:lastModifiedBy>
  <cp:revision>624</cp:revision>
  <cp:lastPrinted>2019-01-23T18:40:35Z</cp:lastPrinted>
  <dcterms:created xsi:type="dcterms:W3CDTF">2017-09-22T05:03:35Z</dcterms:created>
  <dcterms:modified xsi:type="dcterms:W3CDTF">2019-01-28T18:37:53Z</dcterms:modified>
</cp:coreProperties>
</file>

<file path=docProps/thumbnail.jpeg>
</file>